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4" r:id="rId1"/>
  </p:sldMasterIdLst>
  <p:notesMasterIdLst>
    <p:notesMasterId r:id="rId11"/>
  </p:notesMasterIdLst>
  <p:sldIdLst>
    <p:sldId id="290" r:id="rId2"/>
    <p:sldId id="287" r:id="rId3"/>
    <p:sldId id="306" r:id="rId4"/>
    <p:sldId id="288" r:id="rId5"/>
    <p:sldId id="289" r:id="rId6"/>
    <p:sldId id="307" r:id="rId7"/>
    <p:sldId id="308" r:id="rId8"/>
    <p:sldId id="309" r:id="rId9"/>
    <p:sldId id="310" r:id="rId10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>
        <p:scale>
          <a:sx n="77" d="100"/>
          <a:sy n="77" d="100"/>
        </p:scale>
        <p:origin x="-648" y="-4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2A89D-B6C6-4703-BA70-AD82D2B7C7FE}" type="datetimeFigureOut">
              <a:rPr lang="en-MY" smtClean="0"/>
              <a:t>17/8/2018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7F893-E256-4920-BF7E-EF2C2680F6D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27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2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3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4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5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6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7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8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9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F1A1-FADD-4249-9F1A-CA9E7279636B}" type="datetime1">
              <a:rPr lang="en-MY" smtClean="0"/>
              <a:t>17/8/2018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336965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9165-8D19-4398-99A0-B65169EC54E1}" type="datetime1">
              <a:rPr lang="en-MY" smtClean="0"/>
              <a:t>17/8/2018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163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E3727-0792-4C84-90E8-4F5EA83EE477}" type="datetime1">
              <a:rPr lang="en-MY" smtClean="0"/>
              <a:t>17/8/2018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489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D0DD-591C-43BD-BC82-639DD9BF3B76}" type="datetime1">
              <a:rPr lang="en-MY" smtClean="0"/>
              <a:t>17/8/2018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924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032A-D97F-4A5E-86D9-A58534DB0F43}" type="datetime1">
              <a:rPr lang="en-MY" smtClean="0"/>
              <a:t>17/8/2018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976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2431-E0F8-482E-A8E3-D38004209332}" type="datetime1">
              <a:rPr lang="en-MY" smtClean="0"/>
              <a:t>17/8/2018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6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1D1E-8232-411B-8DB8-2D6456D3D940}" type="datetime1">
              <a:rPr lang="en-MY" smtClean="0"/>
              <a:t>17/8/2018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663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780C9-201C-49EB-A6FF-2593B82C98C3}" type="datetime1">
              <a:rPr lang="en-MY" smtClean="0"/>
              <a:t>17/8/2018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7858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44C6A-B936-443A-B126-1D489D26E4E5}" type="datetime1">
              <a:rPr lang="en-MY" smtClean="0"/>
              <a:t>17/8/2018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81059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3DCD-56B0-463F-91B3-7489AFC074CF}" type="datetime1">
              <a:rPr lang="en-MY" smtClean="0"/>
              <a:t>17/8/2018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040758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19572-057C-4FDC-A0B8-3FA3B5E8EFFC}" type="datetime1">
              <a:rPr lang="en-MY" smtClean="0"/>
              <a:t>17/8/2018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514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D5AD-C37B-4880-887D-92E54147CFAD}" type="datetime1">
              <a:rPr lang="en-MY" smtClean="0"/>
              <a:t>17/8/2018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844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6" r:id="rId2"/>
    <p:sldLayoutId id="2147484387" r:id="rId3"/>
    <p:sldLayoutId id="2147484388" r:id="rId4"/>
    <p:sldLayoutId id="2147484389" r:id="rId5"/>
    <p:sldLayoutId id="2147484390" r:id="rId6"/>
    <p:sldLayoutId id="2147484391" r:id="rId7"/>
    <p:sldLayoutId id="2147484392" r:id="rId8"/>
    <p:sldLayoutId id="2147484393" r:id="rId9"/>
    <p:sldLayoutId id="2147484394" r:id="rId10"/>
    <p:sldLayoutId id="21474843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jp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rdeka.com/sehat/seperti-apa-sebenarnya-gejala-sindrom-karpal.html" TargetMode="External"/><Relationship Id="rId5" Type="http://schemas.openxmlformats.org/officeDocument/2006/relationships/hyperlink" Target="http://ww1.utusan.com.my/utusan/info.asp?y=2008&amp;dt=0316&amp;sec=kesihatan&amp;pg=kn_02.htm#ixzz5OEIPUzN5" TargetMode="External"/><Relationship Id="rId4" Type="http://schemas.openxmlformats.org/officeDocument/2006/relationships/hyperlink" Target="https://www.docdoc.com/id/info/condition/sindrom-carpal-tunne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7900" y="5957085"/>
            <a:ext cx="47353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  <a:latin typeface="Cambria" panose="02040503050406030204" pitchFamily="18" charset="0"/>
              </a:rPr>
              <a:t>METACARPAL SYNDROM</a:t>
            </a:r>
            <a:endParaRPr lang="en-US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ysClr val="windowText" lastClr="000000"/>
              </a:solidFill>
              <a:effectLst/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6014" y="5649309"/>
            <a:ext cx="368722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Date :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20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OGOS 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2018</a:t>
            </a:r>
          </a:p>
          <a:p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Time : 8.30 AM</a:t>
            </a:r>
            <a:endParaRPr lang="en-US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latin typeface="Cambria" panose="02040503050406030204" pitchFamily="18" charset="0"/>
            </a:endParaRPr>
          </a:p>
          <a:p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Venue : TINGKAT 5, KSSB</a:t>
            </a:r>
            <a:endParaRPr lang="en-US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7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67265" y="131134"/>
            <a:ext cx="11262902" cy="746196"/>
          </a:xfrm>
        </p:spPr>
        <p:txBody>
          <a:bodyPr>
            <a:noAutofit/>
          </a:bodyPr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MY" altLang="en-US" sz="2800" b="1" dirty="0">
                <a:latin typeface="Cambria" panose="02040503050406030204" pitchFamily="18" charset="0"/>
                <a:cs typeface="Arial" panose="020B0604020202020204" pitchFamily="34" charset="0"/>
              </a:rPr>
              <a:t>APA ITU METACARPAL TUNNEL SYNDROME?</a:t>
            </a:r>
            <a:r>
              <a:rPr lang="en-MY" altLang="en-US" sz="2800" dirty="0">
                <a:latin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MY" altLang="en-US" sz="2800" dirty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2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15041" y="2029721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MY" sz="5100" dirty="0" smtClean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algn="ctr"/>
            <a:endParaRPr lang="en-MY" sz="5100" dirty="0" smtClean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6"/>
          <p:cNvSpPr txBox="1">
            <a:spLocks/>
          </p:cNvSpPr>
          <p:nvPr/>
        </p:nvSpPr>
        <p:spPr>
          <a:xfrm>
            <a:off x="897814" y="1064189"/>
            <a:ext cx="9815493" cy="48794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sz="1800" i="1" dirty="0">
                <a:latin typeface="Cambria" panose="02040503050406030204" pitchFamily="18" charset="0"/>
              </a:rPr>
              <a:t>Carpal Tunnel Syndrome</a:t>
            </a:r>
            <a:r>
              <a:rPr lang="en-MY" sz="1800" dirty="0">
                <a:latin typeface="Cambria" panose="02040503050406030204" pitchFamily="18" charset="0"/>
              </a:rPr>
              <a:t> (CTS) </a:t>
            </a:r>
            <a:r>
              <a:rPr lang="en-MY" sz="1800" dirty="0">
                <a:latin typeface="Cambria" panose="02040503050406030204" pitchFamily="18" charset="0"/>
              </a:rPr>
              <a:t>@ </a:t>
            </a:r>
            <a:r>
              <a:rPr lang="en-MY" sz="1800" dirty="0" err="1">
                <a:latin typeface="Cambria" panose="02040503050406030204" pitchFamily="18" charset="0"/>
              </a:rPr>
              <a:t>sindrom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terowongan</a:t>
            </a:r>
            <a:r>
              <a:rPr lang="en-MY" sz="1800" dirty="0">
                <a:latin typeface="Cambria" panose="02040503050406030204" pitchFamily="18" charset="0"/>
              </a:rPr>
              <a:t>/</a:t>
            </a:r>
            <a:r>
              <a:rPr lang="en-MY" sz="1800" dirty="0" err="1">
                <a:latin typeface="Cambria" panose="02040503050406030204" pitchFamily="18" charset="0"/>
              </a:rPr>
              <a:t>lorong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karpal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merupakan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kesakitan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i="1" dirty="0" err="1" smtClean="0">
                <a:latin typeface="Cambria" panose="02040503050406030204" pitchFamily="18" charset="0"/>
              </a:rPr>
              <a:t>Saraf</a:t>
            </a:r>
            <a:r>
              <a:rPr lang="en-MY" sz="1800" i="1" dirty="0">
                <a:latin typeface="Cambria" panose="02040503050406030204" pitchFamily="18" charset="0"/>
              </a:rPr>
              <a:t> Median</a:t>
            </a:r>
            <a:r>
              <a:rPr lang="en-MY" sz="1800" dirty="0">
                <a:latin typeface="Cambria" panose="02040503050406030204" pitchFamily="18" charset="0"/>
              </a:rPr>
              <a:t> </a:t>
            </a:r>
            <a:r>
              <a:rPr lang="en-MY" sz="1800" dirty="0">
                <a:latin typeface="Cambria" panose="02040503050406030204" pitchFamily="18" charset="0"/>
              </a:rPr>
              <a:t>(</a:t>
            </a:r>
            <a:r>
              <a:rPr lang="en-MY" sz="1800" dirty="0" err="1">
                <a:latin typeface="Cambria" panose="02040503050406030204" pitchFamily="18" charset="0"/>
              </a:rPr>
              <a:t>saraf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mengawal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pergerakan</a:t>
            </a:r>
            <a:r>
              <a:rPr lang="en-MY" sz="1800" dirty="0">
                <a:latin typeface="Cambria" panose="02040503050406030204" pitchFamily="18" charset="0"/>
              </a:rPr>
              <a:t> di </a:t>
            </a:r>
            <a:r>
              <a:rPr lang="en-MY" sz="1800" dirty="0" err="1">
                <a:latin typeface="Cambria" panose="02040503050406030204" pitchFamily="18" charset="0"/>
              </a:rPr>
              <a:t>dalam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pergelangan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) </a:t>
            </a:r>
            <a:r>
              <a:rPr lang="en-MY" sz="1800" dirty="0" err="1">
                <a:latin typeface="Cambria" panose="02040503050406030204" pitchFamily="18" charset="0"/>
              </a:rPr>
              <a:t>akibat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tekanan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berpanjangan</a:t>
            </a:r>
            <a:r>
              <a:rPr lang="en-MY" sz="1800" dirty="0">
                <a:latin typeface="Cambria" panose="02040503050406030204" pitchFamily="18" charset="0"/>
              </a:rPr>
              <a:t>. </a:t>
            </a:r>
            <a:r>
              <a:rPr lang="en-MY" sz="1800" dirty="0" err="1">
                <a:latin typeface="Cambria" panose="02040503050406030204" pitchFamily="18" charset="0"/>
              </a:rPr>
              <a:t>Ini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menimbulkan</a:t>
            </a:r>
            <a:r>
              <a:rPr lang="en-MY" sz="1800" dirty="0">
                <a:latin typeface="Cambria" panose="02040503050406030204" pitchFamily="18" charset="0"/>
              </a:rPr>
              <a:t> rasa </a:t>
            </a:r>
            <a:r>
              <a:rPr lang="en-MY" sz="1800" dirty="0" err="1">
                <a:latin typeface="Cambria" panose="02040503050406030204" pitchFamily="18" charset="0"/>
              </a:rPr>
              <a:t>sakit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kebas</a:t>
            </a:r>
            <a:r>
              <a:rPr lang="en-MY" sz="1800" dirty="0">
                <a:latin typeface="Cambria" panose="02040503050406030204" pitchFamily="18" charset="0"/>
              </a:rPr>
              <a:t>, </a:t>
            </a:r>
            <a:r>
              <a:rPr lang="en-MY" sz="1800" dirty="0" err="1">
                <a:latin typeface="Cambria" panose="02040503050406030204" pitchFamily="18" charset="0"/>
              </a:rPr>
              <a:t>seterusnya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melemahkan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bahagian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. </a:t>
            </a:r>
          </a:p>
        </p:txBody>
      </p:sp>
      <p:pic>
        <p:nvPicPr>
          <p:cNvPr id="10" name="Picture 9" descr="Carpal Tunnel Syndrome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081" y="3941806"/>
            <a:ext cx="3583460" cy="18008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138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67265" y="131134"/>
            <a:ext cx="11262902" cy="746196"/>
          </a:xfrm>
        </p:spPr>
        <p:txBody>
          <a:bodyPr>
            <a:noAutofit/>
          </a:bodyPr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MY" sz="2800" b="1" dirty="0" smtClean="0">
                <a:latin typeface="Cambria" panose="02040503050406030204" pitchFamily="18" charset="0"/>
              </a:rPr>
              <a:t>SIMPTOM </a:t>
            </a:r>
            <a:r>
              <a:rPr lang="en-MY" sz="2800" b="1" dirty="0" smtClean="0">
                <a:latin typeface="Cambria" panose="02040503050406030204" pitchFamily="18" charset="0"/>
              </a:rPr>
              <a:t>CTS</a:t>
            </a: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3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15041" y="2029721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MY" sz="5100" dirty="0" smtClean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algn="ctr"/>
            <a:endParaRPr lang="en-MY" sz="5100" dirty="0" smtClean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6"/>
          <p:cNvSpPr txBox="1">
            <a:spLocks/>
          </p:cNvSpPr>
          <p:nvPr/>
        </p:nvSpPr>
        <p:spPr>
          <a:xfrm>
            <a:off x="897814" y="1181110"/>
            <a:ext cx="9815493" cy="476249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000" b="1" dirty="0" err="1" smtClean="0">
                <a:latin typeface="Cambria" panose="02040503050406030204" pitchFamily="18" charset="0"/>
              </a:rPr>
              <a:t>Kebas</a:t>
            </a:r>
            <a:r>
              <a:rPr lang="en-MY" sz="2000" b="1" dirty="0" smtClean="0">
                <a:latin typeface="Cambria" panose="02040503050406030204" pitchFamily="18" charset="0"/>
              </a:rPr>
              <a:t> </a:t>
            </a:r>
            <a:endParaRPr lang="en-MY" sz="2000" b="1" dirty="0" smtClean="0">
              <a:latin typeface="Cambria" panose="02040503050406030204" pitchFamily="18" charset="0"/>
            </a:endParaRPr>
          </a:p>
          <a:p>
            <a:endParaRPr lang="en-MY" sz="1800" dirty="0" smtClean="0">
              <a:latin typeface="Cambria" panose="02040503050406030204" pitchFamily="18" charset="0"/>
            </a:endParaRPr>
          </a:p>
          <a:p>
            <a:r>
              <a:rPr lang="en-MY" sz="1800" dirty="0" err="1" smtClean="0">
                <a:latin typeface="Cambria" panose="02040503050406030204" pitchFamily="18" charset="0"/>
              </a:rPr>
              <a:t>Bahagian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jari-jari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 smtClean="0">
                <a:latin typeface="Cambria" panose="02040503050406030204" pitchFamily="18" charset="0"/>
              </a:rPr>
              <a:t>tangan</a:t>
            </a:r>
            <a:r>
              <a:rPr lang="en-MY" sz="1800" dirty="0" smtClean="0">
                <a:latin typeface="Cambria" panose="02040503050406030204" pitchFamily="18" charset="0"/>
              </a:rPr>
              <a:t>. </a:t>
            </a:r>
            <a:r>
              <a:rPr lang="en-MY" sz="1800" dirty="0">
                <a:latin typeface="Cambria" panose="02040503050406030204" pitchFamily="18" charset="0"/>
              </a:rPr>
              <a:t>Rasa </a:t>
            </a:r>
            <a:r>
              <a:rPr lang="en-MY" sz="1800" dirty="0" err="1">
                <a:latin typeface="Cambria" panose="02040503050406030204" pitchFamily="18" charset="0"/>
              </a:rPr>
              <a:t>kebas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ini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menjadi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lebih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kuat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terutamanya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semasa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memandu</a:t>
            </a:r>
            <a:r>
              <a:rPr lang="en-MY" sz="1800" dirty="0">
                <a:latin typeface="Cambria" panose="02040503050406030204" pitchFamily="18" charset="0"/>
              </a:rPr>
              <a:t>, </a:t>
            </a:r>
            <a:r>
              <a:rPr lang="en-MY" sz="1800" dirty="0" err="1">
                <a:latin typeface="Cambria" panose="02040503050406030204" pitchFamily="18" charset="0"/>
              </a:rPr>
              <a:t>semasa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memegang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objek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seperti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telefon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surat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khabar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semasa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bangun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dari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tidur</a:t>
            </a:r>
            <a:r>
              <a:rPr lang="en-MY" sz="1800" dirty="0">
                <a:latin typeface="Cambria" panose="02040503050406030204" pitchFamily="18" charset="0"/>
              </a:rPr>
              <a:t>. </a:t>
            </a:r>
            <a:r>
              <a:rPr lang="en-MY" sz="1800" dirty="0" err="1">
                <a:latin typeface="Cambria" panose="02040503050406030204" pitchFamily="18" charset="0"/>
              </a:rPr>
              <a:t>Kebanyakan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pesakit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menggoyangkan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mereka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untuk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mengurangkan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simptom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tersebut</a:t>
            </a:r>
            <a:r>
              <a:rPr lang="en-MY" sz="1800" dirty="0">
                <a:latin typeface="Cambria" panose="02040503050406030204" pitchFamily="18" charset="0"/>
              </a:rPr>
              <a:t>.</a:t>
            </a:r>
            <a:br>
              <a:rPr lang="en-MY" sz="1800" dirty="0">
                <a:latin typeface="Cambria" panose="02040503050406030204" pitchFamily="18" charset="0"/>
              </a:rPr>
            </a:br>
            <a:r>
              <a:rPr lang="en-MY" sz="1800" dirty="0">
                <a:latin typeface="Cambria" panose="02040503050406030204" pitchFamily="18" charset="0"/>
              </a:rPr>
              <a:t/>
            </a:r>
            <a:br>
              <a:rPr lang="en-MY" sz="1800" dirty="0">
                <a:latin typeface="Cambria" panose="02040503050406030204" pitchFamily="18" charset="0"/>
              </a:rPr>
            </a:br>
            <a:endParaRPr lang="en-MY" sz="1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82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54908" y="131133"/>
            <a:ext cx="11275259" cy="807981"/>
          </a:xfrm>
        </p:spPr>
        <p:txBody>
          <a:bodyPr>
            <a:noAutofit/>
          </a:bodyPr>
          <a:lstStyle/>
          <a:p>
            <a:r>
              <a:rPr lang="en-MY" altLang="en-US" sz="2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MY" altLang="en-US" sz="2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sz="28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SIMPTOM </a:t>
            </a:r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CTS</a:t>
            </a:r>
            <a:r>
              <a:rPr lang="en-MY" altLang="en-US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4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679623" y="2100649"/>
            <a:ext cx="10169848" cy="394180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 algn="ctr">
              <a:buFont typeface="Wingdings" panose="05000000000000000000" pitchFamily="2" charset="2"/>
              <a:buChar char="q"/>
            </a:pPr>
            <a:endParaRPr lang="en-MY" sz="2800" dirty="0" smtClean="0"/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en-MY" sz="2000" b="1" dirty="0" err="1" smtClean="0">
                <a:latin typeface="Cambria" panose="02040503050406030204" pitchFamily="18" charset="0"/>
              </a:rPr>
              <a:t>Kesakitan</a:t>
            </a:r>
            <a:r>
              <a:rPr lang="en-MY" sz="2000" b="1" dirty="0" smtClean="0">
                <a:latin typeface="Cambria" panose="02040503050406030204" pitchFamily="18" charset="0"/>
              </a:rPr>
              <a:t> </a:t>
            </a:r>
          </a:p>
          <a:p>
            <a:endParaRPr lang="en-MY" sz="1800" dirty="0">
              <a:latin typeface="Cambria" panose="02040503050406030204" pitchFamily="18" charset="0"/>
            </a:endParaRPr>
          </a:p>
          <a:p>
            <a:r>
              <a:rPr lang="en-MY" sz="1800" dirty="0" err="1" smtClean="0">
                <a:latin typeface="Cambria" panose="02040503050406030204" pitchFamily="18" charset="0"/>
              </a:rPr>
              <a:t>Pada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sendi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pergelangan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sehingga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ke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lengan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atas</a:t>
            </a:r>
            <a:r>
              <a:rPr lang="en-MY" sz="1800" dirty="0">
                <a:latin typeface="Cambria" panose="02040503050406030204" pitchFamily="18" charset="0"/>
              </a:rPr>
              <a:t>, </a:t>
            </a:r>
            <a:r>
              <a:rPr lang="en-MY" sz="1800" dirty="0" err="1">
                <a:latin typeface="Cambria" panose="02040503050406030204" pitchFamily="18" charset="0"/>
              </a:rPr>
              <a:t>bahu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ke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tapak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jari</a:t>
            </a:r>
            <a:r>
              <a:rPr lang="en-MY" sz="1800" dirty="0">
                <a:latin typeface="Cambria" panose="02040503050406030204" pitchFamily="18" charset="0"/>
              </a:rPr>
              <a:t>, </a:t>
            </a:r>
            <a:r>
              <a:rPr lang="en-MY" sz="1800" dirty="0" err="1">
                <a:latin typeface="Cambria" panose="02040503050406030204" pitchFamily="18" charset="0"/>
              </a:rPr>
              <a:t>terutamanya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selepas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menggunakan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secara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berterusan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menggunakan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dengan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kuat</a:t>
            </a:r>
            <a:r>
              <a:rPr lang="en-MY" sz="1800" dirty="0">
                <a:latin typeface="Cambria" panose="02040503050406030204" pitchFamily="18" charset="0"/>
              </a:rPr>
              <a:t>.</a:t>
            </a:r>
            <a:br>
              <a:rPr lang="en-MY" sz="1800" dirty="0">
                <a:latin typeface="Cambria" panose="02040503050406030204" pitchFamily="18" charset="0"/>
              </a:rPr>
            </a:br>
            <a:r>
              <a:rPr lang="en-MY" sz="1800" dirty="0">
                <a:latin typeface="Cambria" panose="02040503050406030204" pitchFamily="18" charset="0"/>
              </a:rPr>
              <a:t/>
            </a:r>
            <a:br>
              <a:rPr lang="en-MY" sz="1800" dirty="0">
                <a:latin typeface="Cambria" panose="02040503050406030204" pitchFamily="18" charset="0"/>
              </a:rPr>
            </a:br>
            <a:r>
              <a:rPr lang="en-MY" sz="5400" dirty="0"/>
              <a:t> </a:t>
            </a:r>
            <a:endParaRPr lang="en-MY" sz="5100" dirty="0" smtClean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mengobati pergelangan tangan sakit carpal tunnel syndrome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0068" y="1333688"/>
            <a:ext cx="2514600" cy="2276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95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r>
              <a:rPr lang="en-MY" sz="2800" b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SIMPTOM </a:t>
            </a:r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CTS</a:t>
            </a:r>
            <a:endParaRPr lang="en-MY" altLang="en-US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5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827903" y="1181108"/>
            <a:ext cx="10021568" cy="489841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fontAlgn="base">
              <a:buFont typeface="Wingdings" panose="05000000000000000000" pitchFamily="2" charset="2"/>
              <a:buChar char="q"/>
            </a:pPr>
            <a:r>
              <a:rPr lang="en-MY" sz="2000" b="1" dirty="0">
                <a:latin typeface="Cambria" panose="02040503050406030204" pitchFamily="18" charset="0"/>
              </a:rPr>
              <a:t>Rasa </a:t>
            </a:r>
            <a:r>
              <a:rPr lang="en-MY" sz="2000" b="1" dirty="0" err="1">
                <a:latin typeface="Cambria" panose="02040503050406030204" pitchFamily="18" charset="0"/>
              </a:rPr>
              <a:t>lemah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r>
              <a:rPr lang="en-MY" sz="2000" b="1" dirty="0" err="1">
                <a:latin typeface="Cambria" panose="02040503050406030204" pitchFamily="18" charset="0"/>
              </a:rPr>
              <a:t>pada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r>
              <a:rPr lang="en-MY" sz="2000" b="1" dirty="0" err="1">
                <a:latin typeface="Cambria" panose="02040503050406030204" pitchFamily="18" charset="0"/>
              </a:rPr>
              <a:t>bahagian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r>
              <a:rPr lang="en-MY" sz="2000" b="1" dirty="0" err="1">
                <a:latin typeface="Cambria" panose="02040503050406030204" pitchFamily="18" charset="0"/>
              </a:rPr>
              <a:t>tangan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endParaRPr lang="en-MY" sz="2000" b="1" dirty="0" smtClean="0">
              <a:latin typeface="Cambria" panose="02040503050406030204" pitchFamily="18" charset="0"/>
            </a:endParaRPr>
          </a:p>
          <a:p>
            <a:pPr fontAlgn="base"/>
            <a:endParaRPr lang="en-MY" sz="1800" dirty="0" smtClean="0">
              <a:latin typeface="Cambria" panose="02040503050406030204" pitchFamily="18" charset="0"/>
            </a:endParaRPr>
          </a:p>
          <a:p>
            <a:pPr fontAlgn="base"/>
            <a:r>
              <a:rPr lang="en-MY" sz="1800" dirty="0" err="1">
                <a:latin typeface="Cambria" panose="02040503050406030204" pitchFamily="18" charset="0"/>
              </a:rPr>
              <a:t>B</a:t>
            </a:r>
            <a:r>
              <a:rPr lang="en-MY" sz="1800" dirty="0" err="1" smtClean="0">
                <a:latin typeface="Cambria" panose="02040503050406030204" pitchFamily="18" charset="0"/>
              </a:rPr>
              <a:t>oleh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menyebabkan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objek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 smtClean="0">
                <a:latin typeface="Cambria" panose="02040503050406030204" pitchFamily="18" charset="0"/>
              </a:rPr>
              <a:t>dipegang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 err="1" smtClean="0">
                <a:latin typeface="Cambria" panose="02040503050406030204" pitchFamily="18" charset="0"/>
              </a:rPr>
              <a:t>jatuh</a:t>
            </a:r>
            <a:r>
              <a:rPr lang="en-MY" sz="1800" dirty="0" smtClean="0">
                <a:latin typeface="Cambria" panose="02040503050406030204" pitchFamily="18" charset="0"/>
              </a:rPr>
              <a:t>. </a:t>
            </a:r>
            <a:endParaRPr lang="en-MY" sz="1800" dirty="0" smtClean="0">
              <a:latin typeface="Cambria" panose="02040503050406030204" pitchFamily="18" charset="0"/>
            </a:endParaRPr>
          </a:p>
          <a:p>
            <a:pPr fontAlgn="base"/>
            <a:endParaRPr lang="en-MY" sz="1800" dirty="0" smtClean="0">
              <a:latin typeface="Cambria" panose="02040503050406030204" pitchFamily="18" charset="0"/>
            </a:endParaRPr>
          </a:p>
          <a:p>
            <a:pPr fontAlgn="base"/>
            <a:r>
              <a:rPr lang="en-MY" sz="1800" dirty="0" err="1" smtClean="0">
                <a:latin typeface="Cambria" panose="02040503050406030204" pitchFamily="18" charset="0"/>
              </a:rPr>
              <a:t>Mereka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>
                <a:latin typeface="Cambria" panose="02040503050406030204" pitchFamily="18" charset="0"/>
              </a:rPr>
              <a:t>yang </a:t>
            </a:r>
            <a:r>
              <a:rPr lang="en-MY" sz="1800" dirty="0" err="1">
                <a:latin typeface="Cambria" panose="02040503050406030204" pitchFamily="18" charset="0"/>
              </a:rPr>
              <a:t>berisiko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menghidap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sindrom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ini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adalah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golongan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mengalami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tekanan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pada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penggunaan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berlebihan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dalam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pekerjaan</a:t>
            </a:r>
            <a:r>
              <a:rPr lang="en-MY" sz="1800" dirty="0">
                <a:latin typeface="Cambria" panose="02040503050406030204" pitchFamily="18" charset="0"/>
              </a:rPr>
              <a:t>, </a:t>
            </a:r>
            <a:r>
              <a:rPr lang="en-MY" sz="1800" dirty="0" err="1">
                <a:latin typeface="Cambria" panose="02040503050406030204" pitchFamily="18" charset="0"/>
              </a:rPr>
              <a:t>terutamanya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melibatkan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 smtClean="0">
                <a:latin typeface="Cambria" panose="02040503050406030204" pitchFamily="18" charset="0"/>
              </a:rPr>
              <a:t>penggunaan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pergelangan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secara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berlebihan</a:t>
            </a:r>
            <a:r>
              <a:rPr lang="en-MY" sz="1800" dirty="0">
                <a:latin typeface="Cambria" panose="02040503050406030204" pitchFamily="18" charset="0"/>
              </a:rPr>
              <a:t>, </a:t>
            </a:r>
            <a:r>
              <a:rPr lang="en-MY" sz="1800" dirty="0" err="1" smtClean="0">
                <a:latin typeface="Cambria" panose="02040503050406030204" pitchFamily="18" charset="0"/>
              </a:rPr>
              <a:t>berulang-ulang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dengan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kuat</a:t>
            </a:r>
            <a:r>
              <a:rPr lang="en-MY" sz="1800" dirty="0" smtClean="0">
                <a:latin typeface="Cambria" panose="02040503050406030204" pitchFamily="18" charset="0"/>
              </a:rPr>
              <a:t>.</a:t>
            </a:r>
          </a:p>
          <a:p>
            <a:pPr fontAlgn="base"/>
            <a:endParaRPr lang="en-MY" sz="1800" dirty="0">
              <a:latin typeface="Cambria" panose="02040503050406030204" pitchFamily="18" charset="0"/>
            </a:endParaRPr>
          </a:p>
          <a:p>
            <a:pPr fontAlgn="base"/>
            <a:r>
              <a:rPr lang="en-MY" sz="1800" dirty="0" err="1">
                <a:latin typeface="Cambria" panose="02040503050406030204" pitchFamily="18" charset="0"/>
              </a:rPr>
              <a:t>Contoh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pekerjaan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melibatkan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pergerakan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seperti</a:t>
            </a:r>
            <a:r>
              <a:rPr lang="en-MY" sz="1800" dirty="0">
                <a:latin typeface="Cambria" panose="02040503050406030204" pitchFamily="18" charset="0"/>
              </a:rPr>
              <a:t> di </a:t>
            </a:r>
            <a:r>
              <a:rPr lang="en-MY" sz="1800" dirty="0" err="1">
                <a:latin typeface="Cambria" panose="02040503050406030204" pitchFamily="18" charset="0"/>
              </a:rPr>
              <a:t>atas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adalah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seperti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bekerja</a:t>
            </a:r>
            <a:r>
              <a:rPr lang="en-MY" sz="1800" dirty="0">
                <a:latin typeface="Cambria" panose="02040503050406030204" pitchFamily="18" charset="0"/>
              </a:rPr>
              <a:t> di </a:t>
            </a:r>
            <a:r>
              <a:rPr lang="en-MY" sz="1800" dirty="0" err="1">
                <a:latin typeface="Cambria" panose="02040503050406030204" pitchFamily="18" charset="0"/>
              </a:rPr>
              <a:t>kilang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pemasangan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menggunakan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jentera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berat</a:t>
            </a:r>
            <a:r>
              <a:rPr lang="en-MY" sz="1800" dirty="0" smtClean="0">
                <a:latin typeface="Cambria" panose="02040503050406030204" pitchFamily="18" charset="0"/>
              </a:rPr>
              <a:t>.</a:t>
            </a:r>
          </a:p>
          <a:p>
            <a:pPr fontAlgn="base"/>
            <a:endParaRPr lang="en-MY" sz="1800" dirty="0">
              <a:latin typeface="Cambria" panose="02040503050406030204" pitchFamily="18" charset="0"/>
            </a:endParaRPr>
          </a:p>
          <a:p>
            <a:pPr fontAlgn="base"/>
            <a:r>
              <a:rPr lang="en-MY" sz="1800" dirty="0" err="1">
                <a:latin typeface="Cambria" panose="02040503050406030204" pitchFamily="18" charset="0"/>
              </a:rPr>
              <a:t>Walaupun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penggunaan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komputer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berlebihan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turut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dikaitkan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dengan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Sindrom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smtClean="0">
                <a:latin typeface="Cambria" panose="02040503050406030204" pitchFamily="18" charset="0"/>
              </a:rPr>
              <a:t>CTS </a:t>
            </a:r>
            <a:r>
              <a:rPr lang="en-MY" sz="1800" dirty="0" err="1" smtClean="0">
                <a:latin typeface="Cambria" panose="02040503050406030204" pitchFamily="18" charset="0"/>
              </a:rPr>
              <a:t>namun</a:t>
            </a:r>
            <a:r>
              <a:rPr lang="en-MY" sz="1800" dirty="0" smtClean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belum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ada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bukti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saintifik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boleh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mengaitkannya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setakat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ini</a:t>
            </a:r>
            <a:r>
              <a:rPr lang="en-MY" sz="1800" dirty="0" smtClean="0">
                <a:latin typeface="Cambria" panose="02040503050406030204" pitchFamily="18" charset="0"/>
              </a:rPr>
              <a:t>.</a:t>
            </a:r>
          </a:p>
          <a:p>
            <a:r>
              <a:rPr lang="en-MY" sz="2000" dirty="0"/>
              <a:t/>
            </a:r>
            <a:br>
              <a:rPr lang="en-MY" sz="2000" dirty="0"/>
            </a:br>
            <a:r>
              <a:rPr lang="en-MY" sz="2000" dirty="0"/>
              <a:t/>
            </a:r>
            <a:br>
              <a:rPr lang="en-MY" sz="2000" dirty="0"/>
            </a:br>
            <a:r>
              <a:rPr lang="en-MY" sz="2000" dirty="0"/>
              <a:t> </a:t>
            </a:r>
            <a:endParaRPr lang="en-MY" sz="2000" dirty="0" smtClean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99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FAKTOR CTS</a:t>
            </a:r>
            <a:endParaRPr lang="en-MY" altLang="en-US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6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827903" y="1181108"/>
            <a:ext cx="10021568" cy="489841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>
              <a:buFont typeface="Wingdings" panose="05000000000000000000" pitchFamily="2" charset="2"/>
              <a:buChar char="q"/>
            </a:pPr>
            <a:r>
              <a:rPr lang="en-MY" sz="2000" b="1" dirty="0" err="1">
                <a:latin typeface="Cambria" panose="02040503050406030204" pitchFamily="18" charset="0"/>
              </a:rPr>
              <a:t>Faktor-faktor</a:t>
            </a:r>
            <a:r>
              <a:rPr lang="en-MY" sz="2000" b="1" dirty="0">
                <a:latin typeface="Cambria" panose="02040503050406030204" pitchFamily="18" charset="0"/>
              </a:rPr>
              <a:t> yang </a:t>
            </a:r>
            <a:r>
              <a:rPr lang="en-MY" sz="2000" b="1" dirty="0" err="1">
                <a:latin typeface="Cambria" panose="02040503050406030204" pitchFamily="18" charset="0"/>
              </a:rPr>
              <a:t>meningkatkan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r>
              <a:rPr lang="en-MY" sz="2000" b="1" dirty="0" err="1">
                <a:latin typeface="Cambria" panose="02040503050406030204" pitchFamily="18" charset="0"/>
              </a:rPr>
              <a:t>risiko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r>
              <a:rPr lang="en-MY" sz="2000" b="1" dirty="0" err="1">
                <a:latin typeface="Cambria" panose="02040503050406030204" pitchFamily="18" charset="0"/>
              </a:rPr>
              <a:t>menghidap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r>
              <a:rPr lang="en-MY" sz="2000" b="1" dirty="0" err="1">
                <a:latin typeface="Cambria" panose="02040503050406030204" pitchFamily="18" charset="0"/>
              </a:rPr>
              <a:t>sindrom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  <a:r>
              <a:rPr lang="en-MY" sz="2000" b="1" dirty="0" err="1">
                <a:latin typeface="Cambria" panose="02040503050406030204" pitchFamily="18" charset="0"/>
              </a:rPr>
              <a:t>ini</a:t>
            </a:r>
            <a:r>
              <a:rPr lang="en-MY" sz="2000" b="1" dirty="0">
                <a:latin typeface="Cambria" panose="02040503050406030204" pitchFamily="18" charset="0"/>
              </a:rPr>
              <a:t> </a:t>
            </a:r>
          </a:p>
          <a:p>
            <a:endParaRPr lang="en-MY" sz="1800" dirty="0">
              <a:latin typeface="Cambria" panose="02040503050406030204" pitchFamily="18" charset="0"/>
            </a:endParaRPr>
          </a:p>
          <a:p>
            <a:r>
              <a:rPr lang="en-MY" sz="1800" dirty="0">
                <a:latin typeface="Cambria" panose="02040503050406030204" pitchFamily="18" charset="0"/>
              </a:rPr>
              <a:t>*</a:t>
            </a:r>
            <a:r>
              <a:rPr lang="en-MY" sz="1800" dirty="0" err="1">
                <a:latin typeface="Cambria" panose="02040503050406030204" pitchFamily="18" charset="0"/>
              </a:rPr>
              <a:t>Penyakit</a:t>
            </a:r>
            <a:r>
              <a:rPr lang="en-MY" sz="1800" dirty="0">
                <a:latin typeface="Cambria" panose="02040503050406030204" pitchFamily="18" charset="0"/>
              </a:rPr>
              <a:t> diabetes </a:t>
            </a:r>
            <a:r>
              <a:rPr lang="en-MY" sz="1800" dirty="0" err="1">
                <a:latin typeface="Cambria" panose="02040503050406030204" pitchFamily="18" charset="0"/>
              </a:rPr>
              <a:t>meningkatkan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risiko</a:t>
            </a:r>
            <a:r>
              <a:rPr lang="en-MY" sz="1800" dirty="0">
                <a:latin typeface="Cambria" panose="02040503050406030204" pitchFamily="18" charset="0"/>
              </a:rPr>
              <a:t> </a:t>
            </a:r>
            <a:r>
              <a:rPr lang="en-MY" sz="1800" dirty="0" err="1">
                <a:latin typeface="Cambria" panose="02040503050406030204" pitchFamily="18" charset="0"/>
              </a:rPr>
              <a:t>kerosakan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saraf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termasuk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kerosakan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saraf</a:t>
            </a:r>
            <a:r>
              <a:rPr lang="en-MY" sz="1800" dirty="0">
                <a:latin typeface="Cambria" panose="02040503050406030204" pitchFamily="18" charset="0"/>
              </a:rPr>
              <a:t> median</a:t>
            </a:r>
          </a:p>
          <a:p>
            <a:endParaRPr lang="en-MY" sz="1800" dirty="0">
              <a:latin typeface="Cambria" panose="02040503050406030204" pitchFamily="18" charset="0"/>
            </a:endParaRPr>
          </a:p>
          <a:p>
            <a:r>
              <a:rPr lang="en-MY" sz="1800" dirty="0">
                <a:latin typeface="Cambria" panose="02040503050406030204" pitchFamily="18" charset="0"/>
              </a:rPr>
              <a:t>*</a:t>
            </a:r>
            <a:r>
              <a:rPr lang="en-MY" sz="1800" dirty="0" err="1">
                <a:latin typeface="Cambria" panose="02040503050406030204" pitchFamily="18" charset="0"/>
              </a:rPr>
              <a:t>Sindrom</a:t>
            </a:r>
            <a:r>
              <a:rPr lang="en-MY" sz="1800" dirty="0">
                <a:latin typeface="Cambria" panose="02040503050406030204" pitchFamily="18" charset="0"/>
              </a:rPr>
              <a:t> Carpal Tunnel yang </a:t>
            </a:r>
            <a:r>
              <a:rPr lang="en-MY" sz="1800" dirty="0" err="1">
                <a:latin typeface="Cambria" panose="02040503050406030204" pitchFamily="18" charset="0"/>
              </a:rPr>
              <a:t>berlaku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semasa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hamil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biasanya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hilang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selepas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melahirkan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anak</a:t>
            </a:r>
            <a:r>
              <a:rPr lang="en-MY" sz="1800" dirty="0">
                <a:latin typeface="Cambria" panose="02040503050406030204" pitchFamily="18" charset="0"/>
              </a:rPr>
              <a:t>.</a:t>
            </a:r>
          </a:p>
          <a:p>
            <a:endParaRPr lang="en-MY" sz="1800" dirty="0">
              <a:latin typeface="Cambria" panose="02040503050406030204" pitchFamily="18" charset="0"/>
            </a:endParaRPr>
          </a:p>
          <a:p>
            <a:r>
              <a:rPr lang="en-MY" sz="1800" dirty="0"/>
              <a:t>*</a:t>
            </a:r>
            <a:r>
              <a:rPr lang="en-MY" sz="1800" dirty="0" err="1">
                <a:latin typeface="Cambria" panose="02040503050406030204" pitchFamily="18" charset="0"/>
              </a:rPr>
              <a:t>Penggunaan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 yang </a:t>
            </a:r>
            <a:r>
              <a:rPr lang="en-MY" sz="1800" dirty="0" err="1">
                <a:latin typeface="Cambria" panose="02040503050406030204" pitchFamily="18" charset="0"/>
              </a:rPr>
              <a:t>berulang-ulang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secara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berpanjangan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atau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kecederaan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pada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bahagian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pergelangan</a:t>
            </a:r>
            <a:r>
              <a:rPr lang="en-MY" sz="1800" dirty="0">
                <a:latin typeface="Cambria" panose="02040503050406030204" pitchFamily="18" charset="0"/>
              </a:rPr>
              <a:t> </a:t>
            </a:r>
            <a:r>
              <a:rPr lang="en-MY" sz="1800" dirty="0" err="1">
                <a:latin typeface="Cambria" panose="02040503050406030204" pitchFamily="18" charset="0"/>
              </a:rPr>
              <a:t>tangan</a:t>
            </a:r>
            <a:r>
              <a:rPr lang="en-MY" sz="1800" dirty="0">
                <a:latin typeface="Cambria" panose="02040503050406030204" pitchFamily="18" charset="0"/>
              </a:rPr>
              <a:t>.</a:t>
            </a:r>
            <a:endParaRPr lang="en-MY" sz="2000" dirty="0" smtClean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87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LANGKAH PENCEGAHAN CTS</a:t>
            </a:r>
            <a:endParaRPr lang="en-MY" altLang="en-US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7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827903" y="1181108"/>
            <a:ext cx="10021568" cy="489841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000" dirty="0" err="1">
                <a:latin typeface="Cambria" panose="02040503050406030204" pitchFamily="18" charset="0"/>
              </a:rPr>
              <a:t>Hindari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menekuk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pergelangan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tangan</a:t>
            </a:r>
            <a:r>
              <a:rPr lang="en-MY" sz="2000" dirty="0">
                <a:latin typeface="Cambria" panose="02040503050406030204" pitchFamily="18" charset="0"/>
              </a:rPr>
              <a:t>, </a:t>
            </a:r>
            <a:r>
              <a:rPr lang="en-MY" sz="2000" dirty="0" err="1">
                <a:latin typeface="Cambria" panose="02040503050406030204" pitchFamily="18" charset="0"/>
              </a:rPr>
              <a:t>baik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ke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arah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atas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mahupun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bawah</a:t>
            </a:r>
            <a:r>
              <a:rPr lang="en-MY" sz="2000" dirty="0">
                <a:latin typeface="Cambria" panose="02040503050406030204" pitchFamily="18" charset="0"/>
              </a:rPr>
              <a:t>.</a:t>
            </a:r>
          </a:p>
          <a:p>
            <a:endParaRPr lang="en-MY" sz="20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000" dirty="0" err="1">
                <a:latin typeface="Cambria" panose="02040503050406030204" pitchFamily="18" charset="0"/>
              </a:rPr>
              <a:t>Jangan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mencengkam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benda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terlalu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keras</a:t>
            </a:r>
            <a:r>
              <a:rPr lang="en-MY" sz="2000" dirty="0">
                <a:latin typeface="Cambria" panose="02040503050406030204" pitchFamily="18" charset="0"/>
              </a:rPr>
              <a:t>, </a:t>
            </a:r>
            <a:r>
              <a:rPr lang="en-MY" sz="2000" dirty="0" err="1">
                <a:latin typeface="Cambria" panose="02040503050406030204" pitchFamily="18" charset="0"/>
              </a:rPr>
              <a:t>cukup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pegang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dengan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santai</a:t>
            </a:r>
            <a:r>
              <a:rPr lang="en-MY" sz="2000" dirty="0">
                <a:latin typeface="Cambria" panose="02040503050406030204" pitchFamily="18" charset="0"/>
              </a:rPr>
              <a:t>.</a:t>
            </a:r>
          </a:p>
          <a:p>
            <a:endParaRPr lang="en-MY" sz="20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000" dirty="0" err="1">
                <a:latin typeface="Cambria" panose="02040503050406030204" pitchFamily="18" charset="0"/>
              </a:rPr>
              <a:t>Jika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menulis</a:t>
            </a:r>
            <a:r>
              <a:rPr lang="en-MY" sz="2000" dirty="0">
                <a:latin typeface="Cambria" panose="02040503050406030204" pitchFamily="18" charset="0"/>
              </a:rPr>
              <a:t>, </a:t>
            </a:r>
            <a:r>
              <a:rPr lang="en-MY" sz="2000" dirty="0" err="1">
                <a:latin typeface="Cambria" panose="02040503050406030204" pitchFamily="18" charset="0"/>
              </a:rPr>
              <a:t>gunakan</a:t>
            </a:r>
            <a:r>
              <a:rPr lang="en-MY" sz="2000" dirty="0">
                <a:latin typeface="Cambria" panose="02040503050406030204" pitchFamily="18" charset="0"/>
              </a:rPr>
              <a:t> pen yang </a:t>
            </a:r>
            <a:r>
              <a:rPr lang="en-MY" sz="2000" dirty="0" err="1">
                <a:latin typeface="Cambria" panose="02040503050406030204" pitchFamily="18" charset="0"/>
              </a:rPr>
              <a:t>dakwatnya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mengalir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dengan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lancar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sehingga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anda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tidak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perlu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menekan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secara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tajam</a:t>
            </a:r>
            <a:r>
              <a:rPr lang="en-MY" sz="2000" dirty="0">
                <a:latin typeface="Cambria" panose="02040503050406030204" pitchFamily="18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000" dirty="0" err="1">
                <a:latin typeface="Cambria" panose="02040503050406030204" pitchFamily="18" charset="0"/>
              </a:rPr>
              <a:t>Jangan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lupa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untuk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sering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merehatkan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tangan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secara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berkala</a:t>
            </a:r>
            <a:r>
              <a:rPr lang="en-MY" sz="2000" dirty="0">
                <a:latin typeface="Cambria" panose="02040503050406030204" pitchFamily="18" charset="0"/>
              </a:rPr>
              <a:t>.</a:t>
            </a:r>
            <a:endParaRPr lang="en-MY" sz="2000" dirty="0"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93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LANGKAH PENCEGAHAN CTS</a:t>
            </a:r>
            <a:endParaRPr lang="en-MY" altLang="en-US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8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827903" y="1181108"/>
            <a:ext cx="10021568" cy="489841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000" dirty="0" err="1">
                <a:latin typeface="Cambria" panose="02040503050406030204" pitchFamily="18" charset="0"/>
              </a:rPr>
              <a:t>Jika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bekerja</a:t>
            </a:r>
            <a:r>
              <a:rPr lang="en-MY" sz="2000" dirty="0">
                <a:latin typeface="Cambria" panose="02040503050406030204" pitchFamily="18" charset="0"/>
              </a:rPr>
              <a:t> di </a:t>
            </a:r>
            <a:r>
              <a:rPr lang="en-MY" sz="2000" dirty="0" err="1">
                <a:latin typeface="Cambria" panose="02040503050406030204" pitchFamily="18" charset="0"/>
              </a:rPr>
              <a:t>depan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layar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komputer</a:t>
            </a:r>
            <a:r>
              <a:rPr lang="en-MY" sz="2000" dirty="0">
                <a:latin typeface="Cambria" panose="02040503050406030204" pitchFamily="18" charset="0"/>
              </a:rPr>
              <a:t>, </a:t>
            </a:r>
            <a:r>
              <a:rPr lang="en-MY" sz="2000" dirty="0" err="1">
                <a:latin typeface="Cambria" panose="02040503050406030204" pitchFamily="18" charset="0"/>
              </a:rPr>
              <a:t>sesuaikan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ketinggian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kerusi</a:t>
            </a:r>
            <a:r>
              <a:rPr lang="en-MY" sz="2000" dirty="0">
                <a:latin typeface="Cambria" panose="02040503050406030204" pitchFamily="18" charset="0"/>
              </a:rPr>
              <a:t> agar </a:t>
            </a:r>
            <a:r>
              <a:rPr lang="en-MY" sz="2000" dirty="0" err="1">
                <a:latin typeface="Cambria" panose="02040503050406030204" pitchFamily="18" charset="0"/>
              </a:rPr>
              <a:t>lengan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sejajar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dengan</a:t>
            </a:r>
            <a:r>
              <a:rPr lang="en-MY" sz="2000" dirty="0">
                <a:latin typeface="Cambria" panose="02040503050406030204" pitchFamily="18" charset="0"/>
              </a:rPr>
              <a:t> ‘mouse’ </a:t>
            </a:r>
            <a:r>
              <a:rPr lang="en-MY" sz="2000" dirty="0" err="1">
                <a:latin typeface="Cambria" panose="02040503050406030204" pitchFamily="18" charset="0"/>
              </a:rPr>
              <a:t>dan</a:t>
            </a:r>
            <a:r>
              <a:rPr lang="en-MY" sz="2000" dirty="0">
                <a:latin typeface="Cambria" panose="02040503050406030204" pitchFamily="18" charset="0"/>
              </a:rPr>
              <a:t> keyboard.</a:t>
            </a:r>
          </a:p>
          <a:p>
            <a:endParaRPr lang="en-US" sz="2000" dirty="0"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000" dirty="0" err="1">
                <a:latin typeface="Cambria" panose="02040503050406030204" pitchFamily="18" charset="0"/>
              </a:rPr>
              <a:t>Meletakkan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bantal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pada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pergelangan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tangan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semasa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menggunakan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komputer</a:t>
            </a:r>
            <a:r>
              <a:rPr lang="en-MY" sz="2000" dirty="0">
                <a:latin typeface="Cambria" panose="02040503050406030204" pitchFamily="18" charset="0"/>
              </a:rPr>
              <a:t>. </a:t>
            </a:r>
          </a:p>
          <a:p>
            <a:endParaRPr lang="en-US" sz="2000" dirty="0">
              <a:latin typeface="Cambria" panose="02040503050406030204" pitchFamily="18" charset="0"/>
            </a:endParaRPr>
          </a:p>
          <a:p>
            <a:endParaRPr lang="en-US" sz="2000" dirty="0">
              <a:latin typeface="Cambria" panose="02040503050406030204" pitchFamily="18" charset="0"/>
            </a:endParaRPr>
          </a:p>
          <a:p>
            <a:endParaRPr lang="en-MY" sz="2000" dirty="0">
              <a:latin typeface="Cambria" panose="02040503050406030204" pitchFamily="18" charset="0"/>
            </a:endParaRPr>
          </a:p>
          <a:p>
            <a:r>
              <a:rPr lang="en-US" sz="2000" b="1" dirty="0">
                <a:latin typeface="Cambria" panose="02040503050406030204" pitchFamily="18" charset="0"/>
              </a:rPr>
              <a:t>	Nota Kaki</a:t>
            </a:r>
          </a:p>
          <a:p>
            <a:r>
              <a:rPr lang="en-MY" sz="2000" dirty="0">
                <a:latin typeface="Cambria" panose="02040503050406030204" pitchFamily="18" charset="0"/>
              </a:rPr>
              <a:t>	</a:t>
            </a:r>
          </a:p>
          <a:p>
            <a:r>
              <a:rPr lang="en-MY" sz="2000" dirty="0">
                <a:latin typeface="Cambria" panose="02040503050406030204" pitchFamily="18" charset="0"/>
              </a:rPr>
              <a:t>	</a:t>
            </a:r>
            <a:r>
              <a:rPr lang="en-MY" sz="2000" dirty="0" err="1">
                <a:latin typeface="Cambria" panose="02040503050406030204" pitchFamily="18" charset="0"/>
              </a:rPr>
              <a:t>Jika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gejala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sampai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mempengaruhi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rutin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harian</a:t>
            </a:r>
            <a:r>
              <a:rPr lang="en-MY" sz="2000" dirty="0">
                <a:latin typeface="Cambria" panose="02040503050406030204" pitchFamily="18" charset="0"/>
              </a:rPr>
              <a:t>, </a:t>
            </a:r>
            <a:r>
              <a:rPr lang="en-MY" sz="2000" dirty="0" err="1">
                <a:latin typeface="Cambria" panose="02040503050406030204" pitchFamily="18" charset="0"/>
              </a:rPr>
              <a:t>dapatkan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nasihat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doktor</a:t>
            </a:r>
            <a:endParaRPr lang="en-MY" sz="2000" dirty="0"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79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RUJUKAN</a:t>
            </a:r>
            <a:endParaRPr lang="en-MY" altLang="en-US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9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827903" y="1181108"/>
            <a:ext cx="10021568" cy="489841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fontAlgn="base">
              <a:buAutoNum type="arabicPeriod"/>
            </a:pPr>
            <a:r>
              <a:rPr lang="en-MY" sz="2000" dirty="0">
                <a:latin typeface="Cambria" panose="02040503050406030204" pitchFamily="18" charset="0"/>
                <a:hlinkClick r:id="rId4"/>
              </a:rPr>
              <a:t>https://www.docdoc.com/id/info/condition/sindrom-carpal-tunnel/</a:t>
            </a:r>
            <a:endParaRPr lang="en-MY" sz="2000" dirty="0">
              <a:latin typeface="Cambria" panose="02040503050406030204" pitchFamily="18" charset="0"/>
            </a:endParaRPr>
          </a:p>
          <a:p>
            <a:pPr fontAlgn="base"/>
            <a:r>
              <a:rPr lang="en-MY" sz="2000" dirty="0">
                <a:latin typeface="Cambria" panose="02040503050406030204" pitchFamily="18" charset="0"/>
              </a:rPr>
              <a:t/>
            </a:r>
            <a:br>
              <a:rPr lang="en-MY" sz="2000" dirty="0">
                <a:latin typeface="Cambria" panose="02040503050406030204" pitchFamily="18" charset="0"/>
              </a:rPr>
            </a:br>
            <a:r>
              <a:rPr lang="en-MY" sz="2000" dirty="0">
                <a:latin typeface="Cambria" panose="02040503050406030204" pitchFamily="18" charset="0"/>
              </a:rPr>
              <a:t>2. </a:t>
            </a:r>
            <a:r>
              <a:rPr lang="en-MY" sz="2000" dirty="0" err="1">
                <a:latin typeface="Cambria" panose="02040503050406030204" pitchFamily="18" charset="0"/>
              </a:rPr>
              <a:t>Artikel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penuh</a:t>
            </a:r>
            <a:r>
              <a:rPr lang="en-MY" sz="2000" dirty="0">
                <a:latin typeface="Cambria" panose="02040503050406030204" pitchFamily="18" charset="0"/>
              </a:rPr>
              <a:t>: </a:t>
            </a:r>
          </a:p>
          <a:p>
            <a:pPr fontAlgn="base"/>
            <a:r>
              <a:rPr lang="en-MY" sz="2000" dirty="0">
                <a:latin typeface="Cambria" panose="02040503050406030204" pitchFamily="18" charset="0"/>
                <a:hlinkClick r:id="rId5"/>
              </a:rPr>
              <a:t>http://ww1.utusan.com.my/utusan/info.asp?y=2008&amp;dt=0316&amp;sec=kesihatan&amp;pg=kn_02.htm#ixzz5OEIPUzN5</a:t>
            </a:r>
            <a:r>
              <a:rPr lang="en-MY" sz="2000" dirty="0">
                <a:latin typeface="Cambria" panose="02040503050406030204" pitchFamily="18" charset="0"/>
              </a:rPr>
              <a:t> </a:t>
            </a:r>
            <a:br>
              <a:rPr lang="en-MY" sz="2000" dirty="0">
                <a:latin typeface="Cambria" panose="02040503050406030204" pitchFamily="18" charset="0"/>
              </a:rPr>
            </a:br>
            <a:r>
              <a:rPr lang="en-MY" sz="2000" dirty="0">
                <a:latin typeface="Cambria" panose="02040503050406030204" pitchFamily="18" charset="0"/>
              </a:rPr>
              <a:t>© </a:t>
            </a:r>
            <a:r>
              <a:rPr lang="en-MY" sz="2000" dirty="0" err="1">
                <a:latin typeface="Cambria" panose="02040503050406030204" pitchFamily="18" charset="0"/>
              </a:rPr>
              <a:t>Utusan</a:t>
            </a:r>
            <a:r>
              <a:rPr lang="en-MY" sz="2000" dirty="0">
                <a:latin typeface="Cambria" panose="02040503050406030204" pitchFamily="18" charset="0"/>
              </a:rPr>
              <a:t> </a:t>
            </a:r>
            <a:r>
              <a:rPr lang="en-MY" sz="2000" dirty="0" err="1">
                <a:latin typeface="Cambria" panose="02040503050406030204" pitchFamily="18" charset="0"/>
              </a:rPr>
              <a:t>Melayu</a:t>
            </a:r>
            <a:r>
              <a:rPr lang="en-MY" sz="2000" dirty="0">
                <a:latin typeface="Cambria" panose="02040503050406030204" pitchFamily="18" charset="0"/>
              </a:rPr>
              <a:t> (M) </a:t>
            </a:r>
            <a:r>
              <a:rPr lang="en-MY" sz="2000" dirty="0" err="1">
                <a:latin typeface="Cambria" panose="02040503050406030204" pitchFamily="18" charset="0"/>
              </a:rPr>
              <a:t>Bhd</a:t>
            </a:r>
            <a:r>
              <a:rPr lang="en-MY" sz="2000" dirty="0">
                <a:latin typeface="Cambria" panose="02040503050406030204" pitchFamily="18" charset="0"/>
              </a:rPr>
              <a:t> </a:t>
            </a:r>
          </a:p>
          <a:p>
            <a:pPr fontAlgn="base"/>
            <a:endParaRPr lang="en-MY" sz="2000" dirty="0">
              <a:latin typeface="Cambria" panose="02040503050406030204" pitchFamily="18" charset="0"/>
            </a:endParaRPr>
          </a:p>
          <a:p>
            <a:pPr fontAlgn="base"/>
            <a:r>
              <a:rPr lang="en-MY" sz="2000" dirty="0">
                <a:latin typeface="Cambria" panose="02040503050406030204" pitchFamily="18" charset="0"/>
              </a:rPr>
              <a:t>3. </a:t>
            </a:r>
            <a:r>
              <a:rPr lang="en-MY" sz="2000" dirty="0">
                <a:latin typeface="Cambria" panose="02040503050406030204" pitchFamily="18" charset="0"/>
                <a:hlinkClick r:id="rId6"/>
              </a:rPr>
              <a:t>https://www.merdeka.com/sehat/seperti-apa-sebenarnya-gejala-sindrom-karpal.html</a:t>
            </a:r>
            <a:endParaRPr lang="en-MY" sz="2000" dirty="0"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96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</TotalTime>
  <Words>302</Words>
  <Application>Microsoft Office PowerPoint</Application>
  <PresentationFormat>Custom</PresentationFormat>
  <Paragraphs>74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 APA ITU METACARPAL TUNNEL SYNDROME?  </vt:lpstr>
      <vt:lpstr> SIMPTOM CTS </vt:lpstr>
      <vt:lpstr>  SIMPTOM CTS   </vt:lpstr>
      <vt:lpstr>SIMPTOM CTS</vt:lpstr>
      <vt:lpstr>FAKTOR CTS</vt:lpstr>
      <vt:lpstr>LANGKAH PENCEGAHAN CTS</vt:lpstr>
      <vt:lpstr>LANGKAH PENCEGAHAN CTS</vt:lpstr>
      <vt:lpstr>RUJUKAN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AcerKSSB2</dc:creator>
  <cp:lastModifiedBy>SEMESTA SB</cp:lastModifiedBy>
  <cp:revision>164</cp:revision>
  <cp:lastPrinted>2016-06-24T04:19:21Z</cp:lastPrinted>
  <dcterms:created xsi:type="dcterms:W3CDTF">2016-06-23T08:55:35Z</dcterms:created>
  <dcterms:modified xsi:type="dcterms:W3CDTF">2018-08-17T08:49:56Z</dcterms:modified>
</cp:coreProperties>
</file>